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Lato" panose="020B0604020202020204" charset="0"/>
      <p:regular r:id="rId11"/>
      <p:bold r:id="rId12"/>
      <p:italic r:id="rId13"/>
      <p:boldItalic r:id="rId14"/>
    </p:embeddedFont>
    <p:embeddedFont>
      <p:font typeface="Playfair Display" panose="020B0604020202020204" charset="0"/>
      <p:regular r:id="rId15"/>
      <p:bold r:id="rId16"/>
      <p:italic r:id="rId17"/>
      <p:boldItalic r:id="rId18"/>
    </p:embeddedFont>
    <p:embeddedFont>
      <p:font typeface="Poiret One" panose="020B0604020202020204"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660"/>
  </p:normalViewPr>
  <p:slideViewPr>
    <p:cSldViewPr snapToGrid="0">
      <p:cViewPr varScale="1">
        <p:scale>
          <a:sx n="144" d="100"/>
          <a:sy n="144" d="100"/>
        </p:scale>
        <p:origin x="276"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introduce yourselves.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43f21ab01b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43f21ab01b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During this conference we discussed about our view on the school of tomorrow. We talked about what we like and dislike about our schools but most importantly what we’re missing. After two days of debating and a little bit of arguing, we agreed on a common goal. We don’t want to study for school but for ourselves and our future life.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43f21ab01b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43f21ab01b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A question we think needs to be solved during this conference is “What can the school offer to get the best out of us?” To answer we created a definition of our ideal school of tomorrow and started from there. To us the school of </a:t>
            </a:r>
            <a:r>
              <a:rPr lang="fi">
                <a:latin typeface="Lato"/>
                <a:ea typeface="Lato"/>
                <a:cs typeface="Lato"/>
                <a:sym typeface="Lato"/>
              </a:rPr>
              <a:t>the future should seek the student’s personal accomplishment, build his confidence, embrace self development and knowledge by promoting our well-being, being open to the world and allowing us to be curious.</a:t>
            </a:r>
            <a:endParaRPr>
              <a:latin typeface="Lato"/>
              <a:ea typeface="Lato"/>
              <a:cs typeface="Lato"/>
              <a:sym typeface="Lato"/>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43f21ab01b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43f21ab01b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3f21ab01b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3f21ab01b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2100" algn="l" rtl="0">
              <a:lnSpc>
                <a:spcPct val="115000"/>
              </a:lnSpc>
              <a:spcBef>
                <a:spcPts val="0"/>
              </a:spcBef>
              <a:spcAft>
                <a:spcPts val="0"/>
              </a:spcAft>
              <a:buSzPts val="1000"/>
              <a:buFont typeface="Lato"/>
              <a:buChar char="-"/>
            </a:pPr>
            <a:r>
              <a:rPr lang="fi" sz="1000">
                <a:latin typeface="Lato"/>
                <a:ea typeface="Lato"/>
                <a:cs typeface="Lato"/>
                <a:sym typeface="Lato"/>
              </a:rPr>
              <a:t>after concluding our main observations and problems of our current schools;we thought of a way to solve them:</a:t>
            </a:r>
            <a:endParaRPr sz="1000">
              <a:latin typeface="Lato"/>
              <a:ea typeface="Lato"/>
              <a:cs typeface="Lato"/>
              <a:sym typeface="Lato"/>
            </a:endParaRPr>
          </a:p>
          <a:p>
            <a:pPr marL="457200" lvl="0" indent="-292100" algn="l" rtl="0">
              <a:lnSpc>
                <a:spcPct val="115000"/>
              </a:lnSpc>
              <a:spcBef>
                <a:spcPts val="0"/>
              </a:spcBef>
              <a:spcAft>
                <a:spcPts val="0"/>
              </a:spcAft>
              <a:buSzPts val="1000"/>
              <a:buFont typeface="Lato"/>
              <a:buChar char="-"/>
            </a:pPr>
            <a:r>
              <a:rPr lang="fi" sz="1000">
                <a:latin typeface="Lato"/>
                <a:ea typeface="Lato"/>
                <a:cs typeface="Lato"/>
                <a:sym typeface="Lato"/>
              </a:rPr>
              <a:t> to discuss serious topics -we would have people who faced modern society problems (like domestic abuse, drug addiction, alcoholism, etc.) talk about what they went through or planning lessons where these topics will be discussed</a:t>
            </a:r>
            <a:endParaRPr sz="1000">
              <a:latin typeface="Lato"/>
              <a:ea typeface="Lato"/>
              <a:cs typeface="Lato"/>
              <a:sym typeface="Lato"/>
            </a:endParaRPr>
          </a:p>
          <a:p>
            <a:pPr marL="457200" lvl="0" indent="-292100" algn="l" rtl="0">
              <a:lnSpc>
                <a:spcPct val="115000"/>
              </a:lnSpc>
              <a:spcBef>
                <a:spcPts val="0"/>
              </a:spcBef>
              <a:spcAft>
                <a:spcPts val="0"/>
              </a:spcAft>
              <a:buSzPts val="1000"/>
              <a:buFont typeface="Lato"/>
              <a:buChar char="-"/>
            </a:pPr>
            <a:r>
              <a:rPr lang="fi" sz="1000">
                <a:latin typeface="Lato"/>
                <a:ea typeface="Lato"/>
                <a:cs typeface="Lato"/>
                <a:sym typeface="Lato"/>
              </a:rPr>
              <a:t>-to be prepared for adulthood- we thought of implementing lessons on how to become an adult or citizen</a:t>
            </a:r>
            <a:endParaRPr sz="1000">
              <a:latin typeface="Lato"/>
              <a:ea typeface="Lato"/>
              <a:cs typeface="Lato"/>
              <a:sym typeface="Lato"/>
            </a:endParaRPr>
          </a:p>
          <a:p>
            <a:pPr marL="457200" lvl="0" indent="-292100" algn="l" rtl="0">
              <a:lnSpc>
                <a:spcPct val="115000"/>
              </a:lnSpc>
              <a:spcBef>
                <a:spcPts val="0"/>
              </a:spcBef>
              <a:spcAft>
                <a:spcPts val="0"/>
              </a:spcAft>
              <a:buSzPts val="1000"/>
              <a:buFont typeface="Lato"/>
              <a:buChar char="-"/>
            </a:pPr>
            <a:r>
              <a:rPr lang="fi" sz="1000">
                <a:latin typeface="Lato"/>
                <a:ea typeface="Lato"/>
                <a:cs typeface="Lato"/>
                <a:sym typeface="Lato"/>
              </a:rPr>
              <a:t>(like how to find a job, about political system of the country (how to vote); how to sustain themselves, sexual education )</a:t>
            </a:r>
            <a:endParaRPr sz="1000">
              <a:latin typeface="Lato"/>
              <a:ea typeface="Lato"/>
              <a:cs typeface="Lato"/>
              <a:sym typeface="Lato"/>
            </a:endParaRPr>
          </a:p>
          <a:p>
            <a:pPr marL="457200" lvl="0" indent="0" algn="l" rtl="0">
              <a:lnSpc>
                <a:spcPct val="115000"/>
              </a:lnSpc>
              <a:spcBef>
                <a:spcPts val="1600"/>
              </a:spcBef>
              <a:spcAft>
                <a:spcPts val="0"/>
              </a:spcAft>
              <a:buNone/>
            </a:pPr>
            <a:endParaRPr sz="1000">
              <a:latin typeface="Lato"/>
              <a:ea typeface="Lato"/>
              <a:cs typeface="Lato"/>
              <a:sym typeface="Lato"/>
            </a:endParaRPr>
          </a:p>
          <a:p>
            <a:pPr marL="0" lvl="0" indent="0" algn="l" rtl="0">
              <a:spcBef>
                <a:spcPts val="160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43f21ab01b_0_2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43f21ab01b_0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Concerning the resources we think teachers should be available and open to the students and find experienced people to come by and talk to them about a variety of subjects. After they should discuss the problem and the solution all together and as a result the students should gain a lot of informations. </a:t>
            </a:r>
            <a:endParaRPr/>
          </a:p>
          <a:p>
            <a:pPr marL="0" lvl="0" indent="0" algn="l" rtl="0">
              <a:spcBef>
                <a:spcPts val="0"/>
              </a:spcBef>
              <a:spcAft>
                <a:spcPts val="0"/>
              </a:spcAft>
              <a:buNone/>
            </a:pPr>
            <a:r>
              <a:rPr lang="fi"/>
              <a:t>have the opportunity to bring teachers of different subjects to come together and talk about a common subject that affects many kinds of people. teachers should often be updated with new information and not stay on the oldfashion teaching ways. for these types of classes schools should dedicate one hour per week</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43f21ab01b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43f21ab01b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The obstacle we could find is the unavailability of the resources: we don’t know if people would be comfortable to come to the school and talk in front of an audience, also there could not be the possibility to create a new subject, to find gap hours available or find teachers interested in teaching these lessons.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3f21ab01b_0_2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3f21ab01b_0_2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So now you might raise the question:</a:t>
            </a:r>
            <a:endParaRPr/>
          </a:p>
          <a:p>
            <a:pPr marL="0" lvl="0" indent="0" algn="l" rtl="0">
              <a:spcBef>
                <a:spcPts val="0"/>
              </a:spcBef>
              <a:spcAft>
                <a:spcPts val="0"/>
              </a:spcAft>
              <a:buNone/>
            </a:pPr>
            <a:endParaRPr/>
          </a:p>
          <a:p>
            <a:pPr marL="0" lvl="0" indent="0" algn="l" rtl="0">
              <a:spcBef>
                <a:spcPts val="0"/>
              </a:spcBef>
              <a:spcAft>
                <a:spcPts val="0"/>
              </a:spcAft>
              <a:buNone/>
            </a:pPr>
            <a:r>
              <a:rPr lang="fi" b="1"/>
              <a:t>How are these things going to put into practise? </a:t>
            </a:r>
            <a:endParaRPr b="1"/>
          </a:p>
          <a:p>
            <a:pPr marL="0" lvl="0" indent="0" algn="l" rtl="0">
              <a:spcBef>
                <a:spcPts val="0"/>
              </a:spcBef>
              <a:spcAft>
                <a:spcPts val="0"/>
              </a:spcAft>
              <a:buNone/>
            </a:pPr>
            <a:endParaRPr b="1"/>
          </a:p>
          <a:p>
            <a:pPr marL="0" lvl="0" indent="0" algn="l" rtl="0">
              <a:spcBef>
                <a:spcPts val="0"/>
              </a:spcBef>
              <a:spcAft>
                <a:spcPts val="0"/>
              </a:spcAft>
              <a:buNone/>
            </a:pPr>
            <a:r>
              <a:rPr lang="fi"/>
              <a:t>Well if you think of what we’ve done today and the day before, it’s been </a:t>
            </a:r>
            <a:r>
              <a:rPr lang="fi" i="1"/>
              <a:t>us</a:t>
            </a:r>
            <a:r>
              <a:rPr lang="fi"/>
              <a:t>, the students thinking about what we like in our schools, and what kind of things we want for the schools of tomorrow.</a:t>
            </a:r>
            <a:endParaRPr/>
          </a:p>
          <a:p>
            <a:pPr marL="0" lvl="0" indent="0" algn="l" rtl="0">
              <a:spcBef>
                <a:spcPts val="0"/>
              </a:spcBef>
              <a:spcAft>
                <a:spcPts val="0"/>
              </a:spcAft>
              <a:buNone/>
            </a:pPr>
            <a:endParaRPr/>
          </a:p>
          <a:p>
            <a:pPr marL="0" lvl="0" indent="0" algn="l" rtl="0">
              <a:spcBef>
                <a:spcPts val="0"/>
              </a:spcBef>
              <a:spcAft>
                <a:spcPts val="0"/>
              </a:spcAft>
              <a:buNone/>
            </a:pPr>
            <a:r>
              <a:rPr lang="fi"/>
              <a:t>But the word tomorrow speaks of a time far away from now. When we had conversations about the kinds of schools were studying currently, we found it problematic that some schools didn’t consider the thoughts and ideas of the students at all when making decision </a:t>
            </a:r>
            <a:r>
              <a:rPr lang="fi" b="1"/>
              <a:t>about them. </a:t>
            </a:r>
            <a:endParaRPr b="1"/>
          </a:p>
          <a:p>
            <a:pPr marL="0" lvl="0" indent="0" algn="l" rtl="0">
              <a:spcBef>
                <a:spcPts val="0"/>
              </a:spcBef>
              <a:spcAft>
                <a:spcPts val="0"/>
              </a:spcAft>
              <a:buNone/>
            </a:pPr>
            <a:endParaRPr b="1"/>
          </a:p>
          <a:p>
            <a:pPr marL="0" lvl="0" indent="0" algn="l" rtl="0">
              <a:spcBef>
                <a:spcPts val="0"/>
              </a:spcBef>
              <a:spcAft>
                <a:spcPts val="0"/>
              </a:spcAft>
              <a:buNone/>
            </a:pPr>
            <a:r>
              <a:rPr lang="fi" b="1"/>
              <a:t>So </a:t>
            </a:r>
            <a:r>
              <a:rPr lang="fi"/>
              <a:t>for the school of tomorrow, </a:t>
            </a:r>
            <a:r>
              <a:rPr lang="fi" b="1"/>
              <a:t>we want you, the teachers and principles</a:t>
            </a:r>
            <a:r>
              <a:rPr lang="fi"/>
              <a:t> to ask the students, do they think your ideas will actually work </a:t>
            </a:r>
            <a:r>
              <a:rPr lang="fi" i="1"/>
              <a:t>in the field - from the students perspective.</a:t>
            </a:r>
            <a:endParaRPr i="1"/>
          </a:p>
          <a:p>
            <a:pPr marL="0" lvl="0" indent="0" algn="l" rtl="0">
              <a:spcBef>
                <a:spcPts val="0"/>
              </a:spcBef>
              <a:spcAft>
                <a:spcPts val="0"/>
              </a:spcAft>
              <a:buNone/>
            </a:pPr>
            <a:r>
              <a:rPr lang="fi"/>
              <a:t>The concrete idea what we have here is that the schools </a:t>
            </a:r>
            <a:r>
              <a:rPr lang="fi" b="1"/>
              <a:t>will democratically form a council of students </a:t>
            </a:r>
            <a:r>
              <a:rPr lang="fi"/>
              <a:t>that will function as the voice of the student community.</a:t>
            </a:r>
            <a:endParaRPr/>
          </a:p>
          <a:p>
            <a:pPr marL="0" lvl="0" indent="0" algn="l" rtl="0">
              <a:spcBef>
                <a:spcPts val="0"/>
              </a:spcBef>
              <a:spcAft>
                <a:spcPts val="0"/>
              </a:spcAft>
              <a:buNone/>
            </a:pPr>
            <a:endParaRPr/>
          </a:p>
          <a:p>
            <a:pPr marL="0" lvl="0" indent="0" algn="l" rtl="0">
              <a:spcBef>
                <a:spcPts val="0"/>
              </a:spcBef>
              <a:spcAft>
                <a:spcPts val="0"/>
              </a:spcAft>
              <a:buNone/>
            </a:pPr>
            <a:r>
              <a:rPr lang="fi"/>
              <a:t>And as we have talked earlier, we want that the entire school system is built on the the princilple that everything that we do</a:t>
            </a:r>
            <a:r>
              <a:rPr lang="fi" b="1"/>
              <a:t>, and everything that we study is </a:t>
            </a:r>
            <a:endParaRPr b="1"/>
          </a:p>
          <a:p>
            <a:pPr marL="0" lvl="0" indent="0" algn="l" rtl="0">
              <a:spcBef>
                <a:spcPts val="0"/>
              </a:spcBef>
              <a:spcAft>
                <a:spcPts val="0"/>
              </a:spcAft>
              <a:buNone/>
            </a:pPr>
            <a:r>
              <a:rPr lang="fi" b="1"/>
              <a:t>not for school, but for life.</a:t>
            </a:r>
            <a:endParaRPr b="1"/>
          </a:p>
          <a:p>
            <a:pPr marL="0" lvl="0" indent="0" algn="l" rtl="0">
              <a:spcBef>
                <a:spcPts val="0"/>
              </a:spcBef>
              <a:spcAft>
                <a:spcPts val="0"/>
              </a:spcAft>
              <a:buNone/>
            </a:pPr>
            <a:endParaRPr b="1"/>
          </a:p>
          <a:p>
            <a:pPr marL="0" lvl="0" indent="0" algn="l" rtl="0">
              <a:spcBef>
                <a:spcPts val="0"/>
              </a:spcBef>
              <a:spcAft>
                <a:spcPts val="0"/>
              </a:spcAft>
              <a:buNone/>
            </a:pPr>
            <a:r>
              <a:rPr lang="fi" b="1"/>
              <a:t>And this concludes our presentation --</a:t>
            </a:r>
            <a:endParaRPr b="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992950" y="992700"/>
            <a:ext cx="3158100" cy="3158100"/>
          </a:xfrm>
          <a:prstGeom prst="rect">
            <a:avLst/>
          </a:prstGeom>
          <a:noFill/>
          <a:ln w="28575"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a:endParaRPr/>
          </a:p>
        </p:txBody>
      </p:sp>
      <p:sp>
        <p:nvSpPr>
          <p:cNvPr id="13" name="Google Shape;13;p2"/>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Google Shape;14;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1233100"/>
            <a:ext cx="8520600" cy="1610100"/>
          </a:xfrm>
          <a:prstGeom prst="rect">
            <a:avLst/>
          </a:prstGeom>
        </p:spPr>
        <p:txBody>
          <a:bodyPr spcFirstLastPara="1" wrap="square" lIns="91425" tIns="91425" rIns="91425" bIns="91425" anchor="b" anchorCtr="0"/>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509550" y="1423875"/>
            <a:ext cx="8124900" cy="17982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17" name="Google Shape;17;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Google Shape;37;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Google Shape;41;p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fi"/>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2773500" y="1618800"/>
            <a:ext cx="3597000" cy="158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i" sz="3000"/>
              <a:t>EUROPROJECT</a:t>
            </a:r>
            <a:endParaRPr sz="3000"/>
          </a:p>
          <a:p>
            <a:pPr marL="0" lvl="0" indent="0" algn="ctr" rtl="0">
              <a:spcBef>
                <a:spcPts val="0"/>
              </a:spcBef>
              <a:spcAft>
                <a:spcPts val="0"/>
              </a:spcAft>
              <a:buNone/>
            </a:pPr>
            <a:r>
              <a:rPr lang="fi" sz="3000"/>
              <a:t>2018</a:t>
            </a:r>
            <a:endParaRPr sz="3000"/>
          </a:p>
        </p:txBody>
      </p:sp>
      <p:sp>
        <p:nvSpPr>
          <p:cNvPr id="60" name="Google Shape;60;p13"/>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i"/>
              <a:t>asd</a:t>
            </a:r>
            <a:endParaRPr/>
          </a:p>
        </p:txBody>
      </p:sp>
      <p:sp>
        <p:nvSpPr>
          <p:cNvPr id="61" name="Google Shape;61;p13"/>
          <p:cNvSpPr txBox="1"/>
          <p:nvPr/>
        </p:nvSpPr>
        <p:spPr>
          <a:xfrm>
            <a:off x="0" y="133850"/>
            <a:ext cx="9144000" cy="529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i" sz="2400" b="1">
                <a:solidFill>
                  <a:srgbClr val="F55E61"/>
                </a:solidFill>
                <a:latin typeface="Lato"/>
                <a:ea typeface="Lato"/>
                <a:cs typeface="Lato"/>
                <a:sym typeface="Lato"/>
              </a:rPr>
              <a:t>Group 1</a:t>
            </a:r>
            <a:endParaRPr sz="2400" b="1">
              <a:solidFill>
                <a:srgbClr val="F55E61"/>
              </a:solidFill>
              <a:latin typeface="Lato"/>
              <a:ea typeface="Lato"/>
              <a:cs typeface="Lato"/>
              <a:sym typeface="Lato"/>
            </a:endParaRPr>
          </a:p>
        </p:txBody>
      </p:sp>
      <p:sp>
        <p:nvSpPr>
          <p:cNvPr id="62" name="Google Shape;62;p13"/>
          <p:cNvSpPr txBox="1"/>
          <p:nvPr/>
        </p:nvSpPr>
        <p:spPr>
          <a:xfrm>
            <a:off x="-381750" y="4761575"/>
            <a:ext cx="9907500" cy="529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i" sz="1600">
                <a:solidFill>
                  <a:srgbClr val="F55E61"/>
                </a:solidFill>
                <a:latin typeface="Poiret One"/>
                <a:ea typeface="Poiret One"/>
                <a:cs typeface="Poiret One"/>
                <a:sym typeface="Poiret One"/>
              </a:rPr>
              <a:t>Anna Andreadi, Ameline Capoen, Mariana Dias, Mina Hedeshi, Olli-Pekka Louniala, Carolina Piletti</a:t>
            </a:r>
            <a:endParaRPr sz="1600">
              <a:solidFill>
                <a:srgbClr val="F55E61"/>
              </a:solidFill>
              <a:latin typeface="Poiret One"/>
              <a:ea typeface="Poiret One"/>
              <a:cs typeface="Poiret One"/>
              <a:sym typeface="Poiret One"/>
            </a:endParaRPr>
          </a:p>
        </p:txBody>
      </p:sp>
      <p:pic>
        <p:nvPicPr>
          <p:cNvPr id="63" name="Google Shape;63;p13"/>
          <p:cNvPicPr preferRelativeResize="0"/>
          <p:nvPr/>
        </p:nvPicPr>
        <p:blipFill>
          <a:blip r:embed="rId3">
            <a:alphaModFix/>
          </a:blip>
          <a:stretch>
            <a:fillRect/>
          </a:stretch>
        </p:blipFill>
        <p:spPr>
          <a:xfrm>
            <a:off x="3981898" y="2941623"/>
            <a:ext cx="1180200" cy="1180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i"/>
              <a:t>Our challenge!</a:t>
            </a:r>
            <a:endParaRPr/>
          </a:p>
        </p:txBody>
      </p:sp>
      <p:sp>
        <p:nvSpPr>
          <p:cNvPr id="69" name="Google Shape;69;p14"/>
          <p:cNvSpPr txBox="1">
            <a:spLocks noGrp="1"/>
          </p:cNvSpPr>
          <p:nvPr>
            <p:ph type="body" idx="2"/>
          </p:nvPr>
        </p:nvSpPr>
        <p:spPr>
          <a:xfrm>
            <a:off x="4931100" y="959525"/>
            <a:ext cx="3837000" cy="3695100"/>
          </a:xfrm>
          <a:prstGeom prst="rect">
            <a:avLst/>
          </a:prstGeom>
        </p:spPr>
        <p:txBody>
          <a:bodyPr spcFirstLastPara="1" wrap="square" lIns="91425" tIns="91425" rIns="91425" bIns="91425" anchor="ctr" anchorCtr="0">
            <a:noAutofit/>
          </a:bodyPr>
          <a:lstStyle/>
          <a:p>
            <a:pPr marL="457200" lvl="0" indent="-361950" algn="l" rtl="0">
              <a:spcBef>
                <a:spcPts val="0"/>
              </a:spcBef>
              <a:spcAft>
                <a:spcPts val="0"/>
              </a:spcAft>
              <a:buClr>
                <a:srgbClr val="FFFFFF"/>
              </a:buClr>
              <a:buSzPts val="2100"/>
              <a:buAutoNum type="arabicPeriod"/>
            </a:pPr>
            <a:r>
              <a:rPr lang="fi" sz="2100">
                <a:solidFill>
                  <a:srgbClr val="FFFFFF"/>
                </a:solidFill>
              </a:rPr>
              <a:t>Our definition</a:t>
            </a:r>
            <a:endParaRPr sz="2100">
              <a:solidFill>
                <a:srgbClr val="FFFFFF"/>
              </a:solidFill>
            </a:endParaRPr>
          </a:p>
          <a:p>
            <a:pPr marL="457200" lvl="0" indent="-361950" algn="l" rtl="0">
              <a:spcBef>
                <a:spcPts val="0"/>
              </a:spcBef>
              <a:spcAft>
                <a:spcPts val="0"/>
              </a:spcAft>
              <a:buClr>
                <a:srgbClr val="FFFFFF"/>
              </a:buClr>
              <a:buSzPts val="2100"/>
              <a:buAutoNum type="arabicPeriod"/>
            </a:pPr>
            <a:r>
              <a:rPr lang="fi" sz="2100">
                <a:solidFill>
                  <a:srgbClr val="FFFFFF"/>
                </a:solidFill>
              </a:rPr>
              <a:t>Context - </a:t>
            </a:r>
            <a:r>
              <a:rPr lang="fi" sz="2100" b="1">
                <a:solidFill>
                  <a:srgbClr val="FFFFFF"/>
                </a:solidFill>
              </a:rPr>
              <a:t>why?</a:t>
            </a:r>
            <a:endParaRPr sz="2100" b="1">
              <a:solidFill>
                <a:srgbClr val="FFFFFF"/>
              </a:solidFill>
            </a:endParaRPr>
          </a:p>
          <a:p>
            <a:pPr marL="457200" lvl="0" indent="-361950" algn="l" rtl="0">
              <a:spcBef>
                <a:spcPts val="0"/>
              </a:spcBef>
              <a:spcAft>
                <a:spcPts val="0"/>
              </a:spcAft>
              <a:buClr>
                <a:srgbClr val="FFFFFF"/>
              </a:buClr>
              <a:buSzPts val="2100"/>
              <a:buAutoNum type="arabicPeriod"/>
            </a:pPr>
            <a:r>
              <a:rPr lang="fi" sz="2100">
                <a:solidFill>
                  <a:srgbClr val="FFFFFF"/>
                </a:solidFill>
              </a:rPr>
              <a:t>Our action plan</a:t>
            </a:r>
            <a:endParaRPr sz="2100">
              <a:solidFill>
                <a:srgbClr val="FFFFFF"/>
              </a:solidFill>
            </a:endParaRPr>
          </a:p>
          <a:p>
            <a:pPr marL="457200" lvl="0" indent="-361950" algn="l" rtl="0">
              <a:spcBef>
                <a:spcPts val="0"/>
              </a:spcBef>
              <a:spcAft>
                <a:spcPts val="0"/>
              </a:spcAft>
              <a:buClr>
                <a:srgbClr val="FFFFFF"/>
              </a:buClr>
              <a:buSzPts val="2100"/>
              <a:buAutoNum type="arabicPeriod"/>
            </a:pPr>
            <a:r>
              <a:rPr lang="fi" sz="2100">
                <a:solidFill>
                  <a:srgbClr val="FFFFFF"/>
                </a:solidFill>
              </a:rPr>
              <a:t>The resources we need</a:t>
            </a:r>
            <a:endParaRPr sz="2100">
              <a:solidFill>
                <a:srgbClr val="FFFFFF"/>
              </a:solidFill>
            </a:endParaRPr>
          </a:p>
          <a:p>
            <a:pPr marL="457200" lvl="0" indent="-361950" algn="l" rtl="0">
              <a:spcBef>
                <a:spcPts val="0"/>
              </a:spcBef>
              <a:spcAft>
                <a:spcPts val="0"/>
              </a:spcAft>
              <a:buClr>
                <a:srgbClr val="FFFFFF"/>
              </a:buClr>
              <a:buSzPts val="2100"/>
              <a:buAutoNum type="arabicPeriod"/>
            </a:pPr>
            <a:r>
              <a:rPr lang="fi" sz="2100">
                <a:solidFill>
                  <a:srgbClr val="FFFFFF"/>
                </a:solidFill>
              </a:rPr>
              <a:t>The obstacles </a:t>
            </a:r>
            <a:endParaRPr sz="2100">
              <a:solidFill>
                <a:srgbClr val="FFFFFF"/>
              </a:solidFill>
            </a:endParaRPr>
          </a:p>
          <a:p>
            <a:pPr marL="457200" lvl="0" indent="-361950" algn="l" rtl="0">
              <a:spcBef>
                <a:spcPts val="0"/>
              </a:spcBef>
              <a:spcAft>
                <a:spcPts val="0"/>
              </a:spcAft>
              <a:buClr>
                <a:srgbClr val="FFFFFF"/>
              </a:buClr>
              <a:buSzPts val="2100"/>
              <a:buAutoNum type="arabicPeriod"/>
            </a:pPr>
            <a:r>
              <a:rPr lang="fi" sz="2100">
                <a:solidFill>
                  <a:srgbClr val="FFFFFF"/>
                </a:solidFill>
              </a:rPr>
              <a:t>Expected results</a:t>
            </a:r>
            <a:endParaRPr sz="2100">
              <a:solidFill>
                <a:srgbClr val="FFFFFF"/>
              </a:solidFill>
            </a:endParaRPr>
          </a:p>
          <a:p>
            <a:pPr marL="0" lvl="0" indent="0" algn="l" rtl="0">
              <a:spcBef>
                <a:spcPts val="1600"/>
              </a:spcBef>
              <a:spcAft>
                <a:spcPts val="1600"/>
              </a:spcAft>
              <a:buNone/>
            </a:pPr>
            <a:endParaRPr sz="2100">
              <a:solidFill>
                <a:schemeClr val="dk2"/>
              </a:solidFill>
            </a:endParaRPr>
          </a:p>
        </p:txBody>
      </p:sp>
      <p:sp>
        <p:nvSpPr>
          <p:cNvPr id="70" name="Google Shape;70;p14"/>
          <p:cNvSpPr txBox="1">
            <a:spLocks noGrp="1"/>
          </p:cNvSpPr>
          <p:nvPr>
            <p:ph type="subTitle" idx="1"/>
          </p:nvPr>
        </p:nvSpPr>
        <p:spPr>
          <a:xfrm>
            <a:off x="265500" y="283680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i" dirty="0">
                <a:solidFill>
                  <a:schemeClr val="accent1"/>
                </a:solidFill>
              </a:rPr>
              <a:t>Not studying for school but for ourselves - for our future life.</a:t>
            </a:r>
            <a:endParaRPr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391350"/>
            <a:ext cx="8520600" cy="1281000"/>
          </a:xfrm>
          <a:prstGeom prst="rect">
            <a:avLst/>
          </a:prstGeom>
        </p:spPr>
        <p:txBody>
          <a:bodyPr spcFirstLastPara="1" wrap="square" lIns="91425" tIns="91425" rIns="91425" bIns="91425" anchor="t" anchorCtr="0">
            <a:noAutofit/>
          </a:bodyPr>
          <a:lstStyle/>
          <a:p>
            <a:pPr marL="457200" lvl="0" indent="-431800" algn="l" rtl="0">
              <a:spcBef>
                <a:spcPts val="0"/>
              </a:spcBef>
              <a:spcAft>
                <a:spcPts val="0"/>
              </a:spcAft>
              <a:buSzPts val="3200"/>
              <a:buAutoNum type="arabicPeriod"/>
            </a:pPr>
            <a:r>
              <a:rPr lang="fi"/>
              <a:t>What can the school offer to get the best out of us?</a:t>
            </a:r>
            <a:endParaRPr/>
          </a:p>
        </p:txBody>
      </p:sp>
      <p:sp>
        <p:nvSpPr>
          <p:cNvPr id="76" name="Google Shape;76;p15"/>
          <p:cNvSpPr txBox="1">
            <a:spLocks noGrp="1"/>
          </p:cNvSpPr>
          <p:nvPr>
            <p:ph type="body" idx="1"/>
          </p:nvPr>
        </p:nvSpPr>
        <p:spPr>
          <a:xfrm>
            <a:off x="311700" y="1714500"/>
            <a:ext cx="8520600" cy="2854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fi" sz="2000" b="1">
                <a:solidFill>
                  <a:srgbClr val="000000"/>
                </a:solidFill>
              </a:rPr>
              <a:t>Definition of our ideal school of tomorrow: </a:t>
            </a:r>
            <a:r>
              <a:rPr lang="fi" sz="2000">
                <a:solidFill>
                  <a:srgbClr val="000000"/>
                </a:solidFill>
              </a:rPr>
              <a:t>The school of the future should seek the student’s personal accomplishment, build his confidence, embrace self development and knowledge by promoting our well-being, being open to the world and allowing us to be curious.</a:t>
            </a:r>
            <a:endParaRPr sz="2000">
              <a:solidFill>
                <a:srgbClr val="000000"/>
              </a:solidFill>
            </a:endParaRPr>
          </a:p>
        </p:txBody>
      </p:sp>
      <p:pic>
        <p:nvPicPr>
          <p:cNvPr id="77" name="Google Shape;77;p15"/>
          <p:cNvPicPr preferRelativeResize="0"/>
          <p:nvPr/>
        </p:nvPicPr>
        <p:blipFill>
          <a:blip r:embed="rId3">
            <a:alphaModFix/>
          </a:blip>
          <a:stretch>
            <a:fillRect/>
          </a:stretch>
        </p:blipFill>
        <p:spPr>
          <a:xfrm>
            <a:off x="3110638" y="3235700"/>
            <a:ext cx="2922725" cy="1766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2. Context  </a:t>
            </a:r>
            <a:endParaRPr/>
          </a:p>
        </p:txBody>
      </p:sp>
      <p:sp>
        <p:nvSpPr>
          <p:cNvPr id="83" name="Google Shape;8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b="1" dirty="0">
                <a:solidFill>
                  <a:schemeClr val="accent1"/>
                </a:solidFill>
              </a:rPr>
              <a:t>Why?</a:t>
            </a:r>
            <a:endParaRPr b="1" dirty="0">
              <a:solidFill>
                <a:schemeClr val="accent1"/>
              </a:solidFill>
            </a:endParaRPr>
          </a:p>
          <a:p>
            <a:pPr marL="457200" lvl="0" indent="-342900" algn="l" rtl="0">
              <a:spcBef>
                <a:spcPts val="1600"/>
              </a:spcBef>
              <a:spcAft>
                <a:spcPts val="0"/>
              </a:spcAft>
              <a:buSzPts val="1800"/>
              <a:buChar char="-"/>
            </a:pPr>
            <a:r>
              <a:rPr lang="fi" dirty="0">
                <a:solidFill>
                  <a:schemeClr val="accent1"/>
                </a:solidFill>
              </a:rPr>
              <a:t>As adolescents we face difficulties finding our way to adulthood</a:t>
            </a:r>
            <a:endParaRPr dirty="0">
              <a:solidFill>
                <a:schemeClr val="accent1"/>
              </a:solidFill>
            </a:endParaRPr>
          </a:p>
          <a:p>
            <a:pPr marL="0" lvl="0" indent="0" algn="l" rtl="0">
              <a:spcBef>
                <a:spcPts val="1600"/>
              </a:spcBef>
              <a:spcAft>
                <a:spcPts val="0"/>
              </a:spcAft>
              <a:buNone/>
            </a:pPr>
            <a:r>
              <a:rPr lang="fi" b="1" dirty="0">
                <a:solidFill>
                  <a:schemeClr val="accent1"/>
                </a:solidFill>
              </a:rPr>
              <a:t>Observation:</a:t>
            </a:r>
            <a:endParaRPr b="1" dirty="0">
              <a:solidFill>
                <a:schemeClr val="accent1"/>
              </a:solidFill>
            </a:endParaRPr>
          </a:p>
          <a:p>
            <a:pPr marL="457200" lvl="0" indent="-342900" algn="l" rtl="0">
              <a:spcBef>
                <a:spcPts val="1600"/>
              </a:spcBef>
              <a:spcAft>
                <a:spcPts val="0"/>
              </a:spcAft>
              <a:buSzPts val="1800"/>
              <a:buChar char="-"/>
            </a:pPr>
            <a:r>
              <a:rPr lang="fi" dirty="0">
                <a:solidFill>
                  <a:schemeClr val="accent1"/>
                </a:solidFill>
              </a:rPr>
              <a:t>we don’t think that our school systems are preparing us for adulthood</a:t>
            </a:r>
            <a:endParaRPr dirty="0">
              <a:solidFill>
                <a:schemeClr val="accent1"/>
              </a:solidFill>
            </a:endParaRPr>
          </a:p>
          <a:p>
            <a:pPr marL="457200" lvl="0" indent="-342900" algn="l" rtl="0">
              <a:spcBef>
                <a:spcPts val="0"/>
              </a:spcBef>
              <a:spcAft>
                <a:spcPts val="0"/>
              </a:spcAft>
              <a:buSzPts val="1800"/>
              <a:buChar char="-"/>
            </a:pPr>
            <a:r>
              <a:rPr lang="fi" dirty="0">
                <a:solidFill>
                  <a:schemeClr val="accent1"/>
                </a:solidFill>
              </a:rPr>
              <a:t>serious topics are not discussed enough</a:t>
            </a:r>
            <a:endParaRPr dirty="0">
              <a:solidFill>
                <a:schemeClr val="accent1"/>
              </a:solidFill>
            </a:endParaRPr>
          </a:p>
          <a:p>
            <a:pPr marL="457200" lvl="0" indent="-342900" algn="l" rtl="0">
              <a:spcBef>
                <a:spcPts val="0"/>
              </a:spcBef>
              <a:spcAft>
                <a:spcPts val="0"/>
              </a:spcAft>
              <a:buSzPts val="1800"/>
              <a:buChar char="-"/>
            </a:pPr>
            <a:r>
              <a:rPr lang="fi" dirty="0">
                <a:solidFill>
                  <a:schemeClr val="accent1"/>
                </a:solidFill>
              </a:rPr>
              <a:t>sometimes even the important things get left out</a:t>
            </a:r>
            <a:endParaRPr dirty="0">
              <a:solidFill>
                <a:schemeClr val="accent1"/>
              </a:solidFill>
            </a:endParaRPr>
          </a:p>
          <a:p>
            <a:pPr marL="0" lvl="0" indent="0" algn="l" rtl="0">
              <a:spcBef>
                <a:spcPts val="1600"/>
              </a:spcBef>
              <a:spcAft>
                <a:spcPts val="1600"/>
              </a:spcAft>
              <a:buNone/>
            </a:pPr>
            <a:endParaRPr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3. Our action plan</a:t>
            </a:r>
            <a:endParaRPr/>
          </a:p>
        </p:txBody>
      </p:sp>
      <p:sp>
        <p:nvSpPr>
          <p:cNvPr id="89" name="Google Shape;8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fi" dirty="0">
                <a:solidFill>
                  <a:schemeClr val="accent1"/>
                </a:solidFill>
              </a:rPr>
              <a:t>Having people who faced modern society problems talk about what they went through.</a:t>
            </a:r>
            <a:endParaRPr dirty="0">
              <a:solidFill>
                <a:schemeClr val="accent1"/>
              </a:solidFill>
            </a:endParaRPr>
          </a:p>
          <a:p>
            <a:pPr marL="457200" lvl="0" indent="-342900" algn="l" rtl="0">
              <a:spcBef>
                <a:spcPts val="0"/>
              </a:spcBef>
              <a:spcAft>
                <a:spcPts val="0"/>
              </a:spcAft>
              <a:buSzPts val="1800"/>
              <a:buChar char="●"/>
            </a:pPr>
            <a:r>
              <a:rPr lang="fi" dirty="0">
                <a:solidFill>
                  <a:schemeClr val="accent1"/>
                </a:solidFill>
              </a:rPr>
              <a:t>Planning lessons to discuss the previously mentioned topics.</a:t>
            </a:r>
            <a:endParaRPr dirty="0">
              <a:solidFill>
                <a:schemeClr val="accent1"/>
              </a:solidFill>
            </a:endParaRPr>
          </a:p>
          <a:p>
            <a:pPr marL="457200" lvl="0" indent="-342900" algn="l" rtl="0">
              <a:spcBef>
                <a:spcPts val="0"/>
              </a:spcBef>
              <a:spcAft>
                <a:spcPts val="0"/>
              </a:spcAft>
              <a:buSzPts val="1800"/>
              <a:buChar char="●"/>
            </a:pPr>
            <a:r>
              <a:rPr lang="fi" dirty="0">
                <a:solidFill>
                  <a:schemeClr val="accent1"/>
                </a:solidFill>
              </a:rPr>
              <a:t>Implementing lessons on how to become an adult/citizen</a:t>
            </a:r>
            <a:endParaRPr dirty="0">
              <a:solidFill>
                <a:schemeClr val="accent1"/>
              </a:solidFill>
            </a:endParaRPr>
          </a:p>
          <a:p>
            <a:pPr marL="457200" lvl="0" indent="0" algn="l" rtl="0">
              <a:spcBef>
                <a:spcPts val="1600"/>
              </a:spcBef>
              <a:spcAft>
                <a:spcPts val="1600"/>
              </a:spcAft>
              <a:buNone/>
            </a:pPr>
            <a:endParaRPr dirty="0">
              <a:solidFill>
                <a:schemeClr val="accent1"/>
              </a:solidFill>
            </a:endParaRPr>
          </a:p>
        </p:txBody>
      </p:sp>
      <p:pic>
        <p:nvPicPr>
          <p:cNvPr id="90" name="Google Shape;90;p17"/>
          <p:cNvPicPr preferRelativeResize="0"/>
          <p:nvPr/>
        </p:nvPicPr>
        <p:blipFill>
          <a:blip r:embed="rId3">
            <a:alphaModFix/>
          </a:blip>
          <a:stretch>
            <a:fillRect/>
          </a:stretch>
        </p:blipFill>
        <p:spPr>
          <a:xfrm>
            <a:off x="6397294" y="2647398"/>
            <a:ext cx="2230131" cy="2109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4. The Resources</a:t>
            </a:r>
            <a:endParaRPr/>
          </a:p>
        </p:txBody>
      </p:sp>
      <p:sp>
        <p:nvSpPr>
          <p:cNvPr id="96" name="Google Shape;96;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b="1">
                <a:solidFill>
                  <a:schemeClr val="accent1"/>
                </a:solidFill>
              </a:rPr>
              <a:t>Awareness spreading:</a:t>
            </a:r>
            <a:endParaRPr b="1">
              <a:solidFill>
                <a:schemeClr val="accent1"/>
              </a:solidFill>
            </a:endParaRPr>
          </a:p>
          <a:p>
            <a:pPr marL="457200" lvl="0" indent="-317500" algn="l" rtl="0">
              <a:spcBef>
                <a:spcPts val="1600"/>
              </a:spcBef>
              <a:spcAft>
                <a:spcPts val="0"/>
              </a:spcAft>
              <a:buSzPts val="1400"/>
              <a:buChar char="-"/>
            </a:pPr>
            <a:r>
              <a:rPr lang="fi">
                <a:solidFill>
                  <a:schemeClr val="accent1"/>
                </a:solidFill>
              </a:rPr>
              <a:t>having teachers involved to find someone willing to come.</a:t>
            </a:r>
            <a:endParaRPr>
              <a:solidFill>
                <a:schemeClr val="accent1"/>
              </a:solidFill>
            </a:endParaRPr>
          </a:p>
          <a:p>
            <a:pPr marL="457200" lvl="0" indent="-317500" algn="l" rtl="0">
              <a:spcBef>
                <a:spcPts val="0"/>
              </a:spcBef>
              <a:spcAft>
                <a:spcPts val="0"/>
              </a:spcAft>
              <a:buSzPts val="1400"/>
              <a:buChar char="-"/>
            </a:pPr>
            <a:r>
              <a:rPr lang="fi">
                <a:solidFill>
                  <a:schemeClr val="accent1"/>
                </a:solidFill>
              </a:rPr>
              <a:t>having ½ day free for this activity and the rest of the day for it to be discussed in classes (4 times a year).</a:t>
            </a:r>
            <a:endParaRPr>
              <a:solidFill>
                <a:schemeClr val="accent1"/>
              </a:solidFill>
            </a:endParaRPr>
          </a:p>
        </p:txBody>
      </p:sp>
      <p:sp>
        <p:nvSpPr>
          <p:cNvPr id="97" name="Google Shape;97;p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b="1" dirty="0">
                <a:solidFill>
                  <a:schemeClr val="accent1"/>
                </a:solidFill>
              </a:rPr>
              <a:t>Lessons on how to become a citizen/adult:</a:t>
            </a:r>
            <a:endParaRPr b="1" dirty="0">
              <a:solidFill>
                <a:schemeClr val="accent1"/>
              </a:solidFill>
            </a:endParaRPr>
          </a:p>
          <a:p>
            <a:pPr marL="457200" lvl="0" indent="-317500" algn="l" rtl="0">
              <a:spcBef>
                <a:spcPts val="1600"/>
              </a:spcBef>
              <a:spcAft>
                <a:spcPts val="0"/>
              </a:spcAft>
              <a:buSzPts val="1400"/>
              <a:buChar char="-"/>
            </a:pPr>
            <a:r>
              <a:rPr lang="fi" dirty="0">
                <a:solidFill>
                  <a:schemeClr val="accent1"/>
                </a:solidFill>
              </a:rPr>
              <a:t>having multiple teachers come together.</a:t>
            </a:r>
            <a:endParaRPr dirty="0">
              <a:solidFill>
                <a:schemeClr val="accent1"/>
              </a:solidFill>
            </a:endParaRPr>
          </a:p>
          <a:p>
            <a:pPr marL="457200" lvl="0" indent="-317500" algn="l" rtl="0">
              <a:spcBef>
                <a:spcPts val="0"/>
              </a:spcBef>
              <a:spcAft>
                <a:spcPts val="0"/>
              </a:spcAft>
              <a:buSzPts val="1400"/>
              <a:buChar char="-"/>
            </a:pPr>
            <a:r>
              <a:rPr lang="fi" dirty="0">
                <a:solidFill>
                  <a:schemeClr val="accent1"/>
                </a:solidFill>
              </a:rPr>
              <a:t>having proper trainings organized for teachers.</a:t>
            </a:r>
            <a:endParaRPr dirty="0">
              <a:solidFill>
                <a:schemeClr val="accent1"/>
              </a:solidFill>
            </a:endParaRPr>
          </a:p>
          <a:p>
            <a:pPr marL="457200" lvl="0" indent="-317500" algn="l" rtl="0">
              <a:spcBef>
                <a:spcPts val="0"/>
              </a:spcBef>
              <a:spcAft>
                <a:spcPts val="0"/>
              </a:spcAft>
              <a:buSzPts val="1400"/>
              <a:buChar char="-"/>
            </a:pPr>
            <a:r>
              <a:rPr lang="fi" dirty="0">
                <a:solidFill>
                  <a:schemeClr val="accent1"/>
                </a:solidFill>
              </a:rPr>
              <a:t>having 1 hour dedicated for this class.</a:t>
            </a:r>
            <a:endParaRPr dirty="0">
              <a:solidFill>
                <a:schemeClr val="accent1"/>
              </a:solidFill>
            </a:endParaRPr>
          </a:p>
        </p:txBody>
      </p:sp>
      <p:pic>
        <p:nvPicPr>
          <p:cNvPr id="98" name="Google Shape;98;p18"/>
          <p:cNvPicPr preferRelativeResize="0"/>
          <p:nvPr/>
        </p:nvPicPr>
        <p:blipFill>
          <a:blip r:embed="rId3">
            <a:alphaModFix/>
          </a:blip>
          <a:stretch>
            <a:fillRect/>
          </a:stretch>
        </p:blipFill>
        <p:spPr>
          <a:xfrm>
            <a:off x="2977075" y="3054388"/>
            <a:ext cx="3028950" cy="1514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5. The Obstacles</a:t>
            </a:r>
            <a:endParaRPr/>
          </a:p>
        </p:txBody>
      </p:sp>
      <p:sp>
        <p:nvSpPr>
          <p:cNvPr id="104" name="Google Shape;104;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fi" dirty="0">
                <a:solidFill>
                  <a:schemeClr val="accent1"/>
                </a:solidFill>
              </a:rPr>
              <a:t>Are the resources available?</a:t>
            </a:r>
            <a:endParaRPr dirty="0">
              <a:solidFill>
                <a:schemeClr val="accent1"/>
              </a:solidFill>
            </a:endParaRPr>
          </a:p>
          <a:p>
            <a:pPr marL="914400" lvl="1" indent="-317500" algn="l" rtl="0">
              <a:spcBef>
                <a:spcPts val="0"/>
              </a:spcBef>
              <a:spcAft>
                <a:spcPts val="0"/>
              </a:spcAft>
              <a:buSzPts val="1400"/>
              <a:buChar char="-"/>
            </a:pPr>
            <a:r>
              <a:rPr lang="fi" dirty="0">
                <a:solidFill>
                  <a:schemeClr val="accent1"/>
                </a:solidFill>
              </a:rPr>
              <a:t>would people be comfortable to come to the school and talk in front of an audience of students?</a:t>
            </a:r>
            <a:endParaRPr dirty="0">
              <a:solidFill>
                <a:schemeClr val="accent1"/>
              </a:solidFill>
            </a:endParaRPr>
          </a:p>
          <a:p>
            <a:pPr marL="914400" lvl="1" indent="-317500" algn="l" rtl="0">
              <a:spcBef>
                <a:spcPts val="0"/>
              </a:spcBef>
              <a:spcAft>
                <a:spcPts val="0"/>
              </a:spcAft>
              <a:buSzPts val="1400"/>
              <a:buChar char="-"/>
            </a:pPr>
            <a:r>
              <a:rPr lang="fi" dirty="0">
                <a:solidFill>
                  <a:schemeClr val="accent1"/>
                </a:solidFill>
              </a:rPr>
              <a:t>is it possible to create a new subject?</a:t>
            </a:r>
            <a:endParaRPr dirty="0">
              <a:solidFill>
                <a:schemeClr val="accent1"/>
              </a:solidFill>
            </a:endParaRPr>
          </a:p>
          <a:p>
            <a:pPr marL="914400" lvl="1" indent="-317500" algn="l" rtl="0">
              <a:spcBef>
                <a:spcPts val="0"/>
              </a:spcBef>
              <a:spcAft>
                <a:spcPts val="0"/>
              </a:spcAft>
              <a:buSzPts val="1400"/>
              <a:buChar char="-"/>
            </a:pPr>
            <a:r>
              <a:rPr lang="fi" dirty="0">
                <a:solidFill>
                  <a:schemeClr val="accent1"/>
                </a:solidFill>
              </a:rPr>
              <a:t>are there gap hours available?</a:t>
            </a:r>
            <a:endParaRPr dirty="0">
              <a:solidFill>
                <a:schemeClr val="accent1"/>
              </a:solidFill>
            </a:endParaRPr>
          </a:p>
          <a:p>
            <a:pPr marL="914400" lvl="1" indent="-317500" algn="l" rtl="0">
              <a:spcBef>
                <a:spcPts val="0"/>
              </a:spcBef>
              <a:spcAft>
                <a:spcPts val="0"/>
              </a:spcAft>
              <a:buSzPts val="1400"/>
              <a:buChar char="-"/>
            </a:pPr>
            <a:r>
              <a:rPr lang="fi" dirty="0">
                <a:solidFill>
                  <a:schemeClr val="accent1"/>
                </a:solidFill>
              </a:rPr>
              <a:t>would there be teachers interested in teaching these lessons?</a:t>
            </a:r>
            <a:endParaRPr dirty="0">
              <a:solidFill>
                <a:schemeClr val="accent1"/>
              </a:solidFill>
            </a:endParaRPr>
          </a:p>
          <a:p>
            <a:pPr marL="914400" lvl="0" indent="0" algn="l" rtl="0">
              <a:spcBef>
                <a:spcPts val="1600"/>
              </a:spcBef>
              <a:spcAft>
                <a:spcPts val="1600"/>
              </a:spcAft>
              <a:buNone/>
            </a:pPr>
            <a:endParaRPr dirty="0">
              <a:solidFill>
                <a:schemeClr val="accent1"/>
              </a:solidFill>
            </a:endParaRPr>
          </a:p>
        </p:txBody>
      </p:sp>
      <p:pic>
        <p:nvPicPr>
          <p:cNvPr id="105" name="Google Shape;105;p19"/>
          <p:cNvPicPr preferRelativeResize="0"/>
          <p:nvPr/>
        </p:nvPicPr>
        <p:blipFill>
          <a:blip r:embed="rId3">
            <a:alphaModFix/>
          </a:blip>
          <a:stretch>
            <a:fillRect/>
          </a:stretch>
        </p:blipFill>
        <p:spPr>
          <a:xfrm>
            <a:off x="2909775" y="2903900"/>
            <a:ext cx="3104275" cy="16170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i"/>
              <a:t>6. What we’re expecting</a:t>
            </a:r>
            <a:endParaRPr/>
          </a:p>
        </p:txBody>
      </p:sp>
      <p:sp>
        <p:nvSpPr>
          <p:cNvPr id="111" name="Google Shape;111;p20"/>
          <p:cNvSpPr txBox="1">
            <a:spLocks noGrp="1"/>
          </p:cNvSpPr>
          <p:nvPr>
            <p:ph type="body" idx="1"/>
          </p:nvPr>
        </p:nvSpPr>
        <p:spPr>
          <a:xfrm>
            <a:off x="311700" y="1329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endParaRPr b="1" dirty="0"/>
          </a:p>
          <a:p>
            <a:pPr marL="457200" marR="0" lvl="0" indent="-342900" algn="l" rtl="0">
              <a:lnSpc>
                <a:spcPct val="115000"/>
              </a:lnSpc>
              <a:spcBef>
                <a:spcPts val="1600"/>
              </a:spcBef>
              <a:spcAft>
                <a:spcPts val="0"/>
              </a:spcAft>
              <a:buClr>
                <a:schemeClr val="dk2"/>
              </a:buClr>
              <a:buSzPts val="1800"/>
              <a:buFont typeface="Lato"/>
              <a:buChar char="-"/>
            </a:pPr>
            <a:r>
              <a:rPr lang="fi" dirty="0">
                <a:solidFill>
                  <a:schemeClr val="accent1"/>
                </a:solidFill>
              </a:rPr>
              <a:t>students </a:t>
            </a:r>
            <a:r>
              <a:rPr lang="fi" i="1" dirty="0">
                <a:solidFill>
                  <a:schemeClr val="accent1"/>
                </a:solidFill>
              </a:rPr>
              <a:t>need </a:t>
            </a:r>
            <a:r>
              <a:rPr lang="fi" dirty="0">
                <a:solidFill>
                  <a:schemeClr val="accent1"/>
                </a:solidFill>
              </a:rPr>
              <a:t>to take part in the decision making process </a:t>
            </a:r>
            <a:endParaRPr dirty="0">
              <a:solidFill>
                <a:schemeClr val="accent1"/>
              </a:solidFill>
            </a:endParaRPr>
          </a:p>
          <a:p>
            <a:pPr marL="914400" marR="0" lvl="1" indent="-317500" algn="l" rtl="0">
              <a:lnSpc>
                <a:spcPct val="115000"/>
              </a:lnSpc>
              <a:spcBef>
                <a:spcPts val="0"/>
              </a:spcBef>
              <a:spcAft>
                <a:spcPts val="0"/>
              </a:spcAft>
              <a:buSzPts val="1400"/>
              <a:buChar char="-"/>
            </a:pPr>
            <a:r>
              <a:rPr lang="fi" dirty="0">
                <a:solidFill>
                  <a:schemeClr val="accent1"/>
                </a:solidFill>
              </a:rPr>
              <a:t>their needs and ideas </a:t>
            </a:r>
            <a:r>
              <a:rPr lang="fi" i="1" dirty="0">
                <a:solidFill>
                  <a:schemeClr val="accent1"/>
                </a:solidFill>
              </a:rPr>
              <a:t>need </a:t>
            </a:r>
            <a:r>
              <a:rPr lang="fi" dirty="0">
                <a:solidFill>
                  <a:schemeClr val="accent1"/>
                </a:solidFill>
              </a:rPr>
              <a:t>to be heard and taken in consideration</a:t>
            </a:r>
            <a:endParaRPr dirty="0">
              <a:solidFill>
                <a:schemeClr val="accent1"/>
              </a:solidFill>
            </a:endParaRPr>
          </a:p>
          <a:p>
            <a:pPr marL="914400" marR="0" lvl="1" indent="-317500" algn="l" rtl="0">
              <a:lnSpc>
                <a:spcPct val="115000"/>
              </a:lnSpc>
              <a:spcBef>
                <a:spcPts val="0"/>
              </a:spcBef>
              <a:spcAft>
                <a:spcPts val="0"/>
              </a:spcAft>
              <a:buSzPts val="1400"/>
              <a:buChar char="-"/>
            </a:pPr>
            <a:r>
              <a:rPr lang="fi" dirty="0">
                <a:solidFill>
                  <a:schemeClr val="accent1"/>
                </a:solidFill>
              </a:rPr>
              <a:t>the schools of tomorrow </a:t>
            </a:r>
            <a:r>
              <a:rPr lang="fi" i="1" dirty="0">
                <a:solidFill>
                  <a:schemeClr val="accent1"/>
                </a:solidFill>
              </a:rPr>
              <a:t>need</a:t>
            </a:r>
            <a:r>
              <a:rPr lang="fi" dirty="0">
                <a:solidFill>
                  <a:schemeClr val="accent1"/>
                </a:solidFill>
              </a:rPr>
              <a:t> a select group to work as the voice of the students</a:t>
            </a:r>
            <a:endParaRPr dirty="0">
              <a:solidFill>
                <a:schemeClr val="accent1"/>
              </a:solidFill>
            </a:endParaRPr>
          </a:p>
          <a:p>
            <a:pPr marL="1371600" marR="0" lvl="2" indent="-317500" algn="l" rtl="0">
              <a:lnSpc>
                <a:spcPct val="115000"/>
              </a:lnSpc>
              <a:spcBef>
                <a:spcPts val="0"/>
              </a:spcBef>
              <a:spcAft>
                <a:spcPts val="0"/>
              </a:spcAft>
              <a:buSzPts val="1400"/>
              <a:buChar char="-"/>
            </a:pPr>
            <a:r>
              <a:rPr lang="fi" dirty="0">
                <a:solidFill>
                  <a:schemeClr val="accent1"/>
                </a:solidFill>
              </a:rPr>
              <a:t>a democratically formed student council</a:t>
            </a:r>
            <a:endParaRPr dirty="0">
              <a:solidFill>
                <a:schemeClr val="accent1"/>
              </a:solidFill>
            </a:endParaRPr>
          </a:p>
          <a:p>
            <a:pPr marL="457200" marR="0" lvl="0" indent="-342900" algn="l" rtl="0">
              <a:lnSpc>
                <a:spcPct val="115000"/>
              </a:lnSpc>
              <a:spcBef>
                <a:spcPts val="0"/>
              </a:spcBef>
              <a:spcAft>
                <a:spcPts val="0"/>
              </a:spcAft>
              <a:buSzPts val="1800"/>
              <a:buChar char="-"/>
            </a:pPr>
            <a:r>
              <a:rPr lang="fi" dirty="0">
                <a:solidFill>
                  <a:schemeClr val="accent1"/>
                </a:solidFill>
              </a:rPr>
              <a:t>the</a:t>
            </a:r>
            <a:r>
              <a:rPr lang="fi" dirty="0"/>
              <a:t> </a:t>
            </a:r>
            <a:r>
              <a:rPr lang="fi" dirty="0">
                <a:solidFill>
                  <a:schemeClr val="dk1"/>
                </a:solidFill>
              </a:rPr>
              <a:t>motto</a:t>
            </a:r>
            <a:r>
              <a:rPr lang="fi" dirty="0"/>
              <a:t> </a:t>
            </a:r>
            <a:r>
              <a:rPr lang="fi" dirty="0">
                <a:solidFill>
                  <a:schemeClr val="accent1"/>
                </a:solidFill>
              </a:rPr>
              <a:t>of the school of tomorrow needs to be:</a:t>
            </a:r>
            <a:endParaRPr dirty="0">
              <a:solidFill>
                <a:schemeClr val="accent1"/>
              </a:solidFill>
            </a:endParaRPr>
          </a:p>
          <a:p>
            <a:pPr marL="457200" marR="0" lvl="0" indent="457200" algn="r" rtl="0">
              <a:lnSpc>
                <a:spcPct val="115000"/>
              </a:lnSpc>
              <a:spcBef>
                <a:spcPts val="1600"/>
              </a:spcBef>
              <a:spcAft>
                <a:spcPts val="0"/>
              </a:spcAft>
              <a:buNone/>
            </a:pPr>
            <a:r>
              <a:rPr lang="fi" sz="2400" b="1" dirty="0">
                <a:solidFill>
                  <a:srgbClr val="0B5394"/>
                </a:solidFill>
                <a:latin typeface="Poiret One"/>
                <a:ea typeface="Poiret One"/>
                <a:cs typeface="Poiret One"/>
                <a:sym typeface="Poiret One"/>
              </a:rPr>
              <a:t> </a:t>
            </a:r>
            <a:r>
              <a:rPr lang="fi" sz="2400" b="1" i="1" dirty="0">
                <a:solidFill>
                  <a:srgbClr val="0B5394"/>
                </a:solidFill>
                <a:latin typeface="Poiret One"/>
                <a:ea typeface="Poiret One"/>
                <a:cs typeface="Poiret One"/>
                <a:sym typeface="Poiret One"/>
              </a:rPr>
              <a:t> </a:t>
            </a:r>
            <a:r>
              <a:rPr lang="fi" b="1" i="1" dirty="0">
                <a:solidFill>
                  <a:schemeClr val="dk1"/>
                </a:solidFill>
                <a:latin typeface="Poiret One"/>
                <a:ea typeface="Poiret One"/>
                <a:cs typeface="Poiret One"/>
                <a:sym typeface="Poiret One"/>
              </a:rPr>
              <a:t>“</a:t>
            </a:r>
            <a:r>
              <a:rPr lang="fi" sz="2400" b="1" i="1" dirty="0">
                <a:solidFill>
                  <a:schemeClr val="dk1"/>
                </a:solidFill>
                <a:latin typeface="Poiret One"/>
                <a:ea typeface="Poiret One"/>
                <a:cs typeface="Poiret One"/>
                <a:sym typeface="Poiret One"/>
              </a:rPr>
              <a:t>Not studying for school,		</a:t>
            </a:r>
            <a:endParaRPr sz="2400" b="1" i="1" dirty="0">
              <a:solidFill>
                <a:schemeClr val="dk1"/>
              </a:solidFill>
              <a:latin typeface="Poiret One"/>
              <a:ea typeface="Poiret One"/>
              <a:cs typeface="Poiret One"/>
              <a:sym typeface="Poiret One"/>
            </a:endParaRPr>
          </a:p>
          <a:p>
            <a:pPr marL="457200" marR="0" lvl="0" indent="457200" algn="r" rtl="0">
              <a:lnSpc>
                <a:spcPct val="115000"/>
              </a:lnSpc>
              <a:spcBef>
                <a:spcPts val="1600"/>
              </a:spcBef>
              <a:spcAft>
                <a:spcPts val="1600"/>
              </a:spcAft>
              <a:buNone/>
            </a:pPr>
            <a:r>
              <a:rPr lang="fi" sz="2400" b="1" i="1" dirty="0">
                <a:solidFill>
                  <a:schemeClr val="dk1"/>
                </a:solidFill>
                <a:latin typeface="Poiret One"/>
                <a:ea typeface="Poiret One"/>
                <a:cs typeface="Poiret One"/>
                <a:sym typeface="Poiret One"/>
              </a:rPr>
              <a:t>but for life.“</a:t>
            </a:r>
            <a:r>
              <a:rPr lang="fi" sz="2400" b="1" dirty="0">
                <a:solidFill>
                  <a:schemeClr val="dk1"/>
                </a:solidFill>
                <a:latin typeface="Poiret One"/>
                <a:ea typeface="Poiret One"/>
                <a:cs typeface="Poiret One"/>
                <a:sym typeface="Poiret One"/>
              </a:rPr>
              <a:t>	</a:t>
            </a:r>
            <a:r>
              <a:rPr lang="fi" dirty="0">
                <a:latin typeface="Poiret One"/>
                <a:ea typeface="Poiret One"/>
                <a:cs typeface="Poiret One"/>
                <a:sym typeface="Poiret One"/>
              </a:rPr>
              <a:t>	</a:t>
            </a:r>
            <a:endParaRPr dirty="0">
              <a:latin typeface="Poiret One"/>
              <a:ea typeface="Poiret One"/>
              <a:cs typeface="Poiret One"/>
              <a:sym typeface="Poiret One"/>
            </a:endParaRP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1033</Words>
  <Application>Microsoft Office PowerPoint</Application>
  <PresentationFormat>Affichage à l'écran (16:9)</PresentationFormat>
  <Paragraphs>74</Paragraphs>
  <Slides>8</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Lato</vt:lpstr>
      <vt:lpstr>Playfair Display</vt:lpstr>
      <vt:lpstr>Arial</vt:lpstr>
      <vt:lpstr>Poiret One</vt:lpstr>
      <vt:lpstr>Coral</vt:lpstr>
      <vt:lpstr>EUROPROJECT 2018</vt:lpstr>
      <vt:lpstr>Our challenge!</vt:lpstr>
      <vt:lpstr>What can the school offer to get the best out of us?</vt:lpstr>
      <vt:lpstr>2. Context  </vt:lpstr>
      <vt:lpstr>3. Our action plan</vt:lpstr>
      <vt:lpstr>4. The Resources</vt:lpstr>
      <vt:lpstr>5. The Obstacles</vt:lpstr>
      <vt:lpstr>6. What we’re expecting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EUROPROJECT 2018</dc:title>
  <dc:creator>Admin</dc:creator>
  <cp:lastModifiedBy>Admin</cp:lastModifiedBy>
  <cp:revision>3</cp:revision>
  <dcterms:modified xsi:type="dcterms:W3CDTF">2018-10-16T14:50:15Z</dcterms:modified>
</cp:coreProperties>
</file>